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sldIdLst>
    <p:sldId id="256" r:id="rId2"/>
    <p:sldId id="268" r:id="rId3"/>
    <p:sldId id="257" r:id="rId4"/>
    <p:sldId id="260" r:id="rId5"/>
    <p:sldId id="274" r:id="rId6"/>
    <p:sldId id="275" r:id="rId7"/>
    <p:sldId id="258" r:id="rId8"/>
    <p:sldId id="269" r:id="rId9"/>
    <p:sldId id="272" r:id="rId10"/>
    <p:sldId id="271" r:id="rId11"/>
    <p:sldId id="273"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0000FF"/>
    <a:srgbClr val="6600FF"/>
    <a:srgbClr val="CBC8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5"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276D28-DB35-4F21-9096-68E163D43305}" type="datetimeFigureOut">
              <a:rPr lang="fr-FR" smtClean="0"/>
              <a:t>06/12/2021</a:t>
            </a:fld>
            <a:endParaRPr lang="fr-FR" dirty="0"/>
          </a:p>
        </p:txBody>
      </p:sp>
      <p:sp>
        <p:nvSpPr>
          <p:cNvPr id="5" name="Footer Placeholder 4"/>
          <p:cNvSpPr>
            <a:spLocks noGrp="1"/>
          </p:cNvSpPr>
          <p:nvPr>
            <p:ph type="ftr" sz="quarter" idx="11"/>
          </p:nvPr>
        </p:nvSpPr>
        <p:spPr>
          <a:xfrm>
            <a:off x="5332412" y="5883275"/>
            <a:ext cx="4324044" cy="365125"/>
          </a:xfrm>
        </p:spPr>
        <p:txBody>
          <a:bodyPr/>
          <a:lstStyle/>
          <a:p>
            <a:endParaRPr lang="fr-FR" dirty="0"/>
          </a:p>
        </p:txBody>
      </p:sp>
      <p:sp>
        <p:nvSpPr>
          <p:cNvPr id="6" name="Slide Number Placeholder 5"/>
          <p:cNvSpPr>
            <a:spLocks noGrp="1"/>
          </p:cNvSpPr>
          <p:nvPr>
            <p:ph type="sldNum" sz="quarter" idx="12"/>
          </p:nvPr>
        </p:nvSpPr>
        <p:spPr/>
        <p:txBody>
          <a:bodyPr/>
          <a:lstStyle/>
          <a:p>
            <a:fld id="{4117796E-6F57-4BB1-B433-E8381935C3B3}" type="slidenum">
              <a:rPr lang="fr-FR" smtClean="0"/>
              <a:t>‹#›</a:t>
            </a:fld>
            <a:endParaRPr lang="fr-FR" dirty="0"/>
          </a:p>
        </p:txBody>
      </p:sp>
    </p:spTree>
    <p:extLst>
      <p:ext uri="{BB962C8B-B14F-4D97-AF65-F5344CB8AC3E}">
        <p14:creationId xmlns:p14="http://schemas.microsoft.com/office/powerpoint/2010/main" val="2197023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C276D28-DB35-4F21-9096-68E163D43305}" type="datetimeFigureOut">
              <a:rPr lang="fr-FR" smtClean="0"/>
              <a:t>06/12/2021</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4117796E-6F57-4BB1-B433-E8381935C3B3}" type="slidenum">
              <a:rPr lang="fr-FR" smtClean="0"/>
              <a:t>‹#›</a:t>
            </a:fld>
            <a:endParaRPr lang="fr-FR" dirty="0"/>
          </a:p>
        </p:txBody>
      </p:sp>
    </p:spTree>
    <p:extLst>
      <p:ext uri="{BB962C8B-B14F-4D97-AF65-F5344CB8AC3E}">
        <p14:creationId xmlns:p14="http://schemas.microsoft.com/office/powerpoint/2010/main" val="281227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276D28-DB35-4F21-9096-68E163D43305}" type="datetimeFigureOut">
              <a:rPr lang="fr-FR" smtClean="0"/>
              <a:t>06/12/2021</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4117796E-6F57-4BB1-B433-E8381935C3B3}" type="slidenum">
              <a:rPr lang="fr-FR" smtClean="0"/>
              <a:t>‹#›</a:t>
            </a:fld>
            <a:endParaRPr lang="fr-FR" dirty="0"/>
          </a:p>
        </p:txBody>
      </p:sp>
    </p:spTree>
    <p:extLst>
      <p:ext uri="{BB962C8B-B14F-4D97-AF65-F5344CB8AC3E}">
        <p14:creationId xmlns:p14="http://schemas.microsoft.com/office/powerpoint/2010/main" val="432395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276D28-DB35-4F21-9096-68E163D43305}" type="datetimeFigureOut">
              <a:rPr lang="fr-FR" smtClean="0"/>
              <a:t>06/12/2021</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4117796E-6F57-4BB1-B433-E8381935C3B3}" type="slidenum">
              <a:rPr lang="fr-FR" smtClean="0"/>
              <a:t>‹#›</a:t>
            </a:fld>
            <a:endParaRPr lang="fr-FR" dirty="0"/>
          </a:p>
        </p:txBody>
      </p:sp>
    </p:spTree>
    <p:extLst>
      <p:ext uri="{BB962C8B-B14F-4D97-AF65-F5344CB8AC3E}">
        <p14:creationId xmlns:p14="http://schemas.microsoft.com/office/powerpoint/2010/main" val="31657539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276D28-DB35-4F21-9096-68E163D43305}" type="datetimeFigureOut">
              <a:rPr lang="fr-FR" smtClean="0"/>
              <a:t>06/12/2021</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4117796E-6F57-4BB1-B433-E8381935C3B3}" type="slidenum">
              <a:rPr lang="fr-FR" smtClean="0"/>
              <a:t>‹#›</a:t>
            </a:fld>
            <a:endParaRPr lang="fr-FR" dirty="0"/>
          </a:p>
        </p:txBody>
      </p:sp>
    </p:spTree>
    <p:extLst>
      <p:ext uri="{BB962C8B-B14F-4D97-AF65-F5344CB8AC3E}">
        <p14:creationId xmlns:p14="http://schemas.microsoft.com/office/powerpoint/2010/main" val="4045022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276D28-DB35-4F21-9096-68E163D43305}" type="datetimeFigureOut">
              <a:rPr lang="fr-FR" smtClean="0"/>
              <a:t>06/12/2021</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4117796E-6F57-4BB1-B433-E8381935C3B3}" type="slidenum">
              <a:rPr lang="fr-FR" smtClean="0"/>
              <a:t>‹#›</a:t>
            </a:fld>
            <a:endParaRPr lang="fr-FR" dirty="0"/>
          </a:p>
        </p:txBody>
      </p:sp>
    </p:spTree>
    <p:extLst>
      <p:ext uri="{BB962C8B-B14F-4D97-AF65-F5344CB8AC3E}">
        <p14:creationId xmlns:p14="http://schemas.microsoft.com/office/powerpoint/2010/main" val="3883866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276D28-DB35-4F21-9096-68E163D43305}" type="datetimeFigureOut">
              <a:rPr lang="fr-FR" smtClean="0"/>
              <a:t>06/12/2021</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4117796E-6F57-4BB1-B433-E8381935C3B3}" type="slidenum">
              <a:rPr lang="fr-FR" smtClean="0"/>
              <a:t>‹#›</a:t>
            </a:fld>
            <a:endParaRPr lang="fr-FR" dirty="0"/>
          </a:p>
        </p:txBody>
      </p:sp>
    </p:spTree>
    <p:extLst>
      <p:ext uri="{BB962C8B-B14F-4D97-AF65-F5344CB8AC3E}">
        <p14:creationId xmlns:p14="http://schemas.microsoft.com/office/powerpoint/2010/main" val="266174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76D28-DB35-4F21-9096-68E163D43305}" type="datetimeFigureOut">
              <a:rPr lang="fr-FR" smtClean="0"/>
              <a:t>06/12/2021</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4117796E-6F57-4BB1-B433-E8381935C3B3}" type="slidenum">
              <a:rPr lang="fr-FR" smtClean="0"/>
              <a:t>‹#›</a:t>
            </a:fld>
            <a:endParaRPr lang="fr-FR" dirty="0"/>
          </a:p>
        </p:txBody>
      </p:sp>
    </p:spTree>
    <p:extLst>
      <p:ext uri="{BB962C8B-B14F-4D97-AF65-F5344CB8AC3E}">
        <p14:creationId xmlns:p14="http://schemas.microsoft.com/office/powerpoint/2010/main" val="777002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76D28-DB35-4F21-9096-68E163D43305}" type="datetimeFigureOut">
              <a:rPr lang="fr-FR" smtClean="0"/>
              <a:t>06/12/2021</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4117796E-6F57-4BB1-B433-E8381935C3B3}" type="slidenum">
              <a:rPr lang="fr-FR" smtClean="0"/>
              <a:t>‹#›</a:t>
            </a:fld>
            <a:endParaRPr lang="fr-FR" dirty="0"/>
          </a:p>
        </p:txBody>
      </p:sp>
    </p:spTree>
    <p:extLst>
      <p:ext uri="{BB962C8B-B14F-4D97-AF65-F5344CB8AC3E}">
        <p14:creationId xmlns:p14="http://schemas.microsoft.com/office/powerpoint/2010/main" val="4022609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76D28-DB35-4F21-9096-68E163D43305}" type="datetimeFigureOut">
              <a:rPr lang="fr-FR" smtClean="0"/>
              <a:t>06/12/2021</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a:xfrm>
            <a:off x="10951856" y="5867131"/>
            <a:ext cx="551167" cy="365125"/>
          </a:xfrm>
        </p:spPr>
        <p:txBody>
          <a:bodyPr/>
          <a:lstStyle/>
          <a:p>
            <a:fld id="{4117796E-6F57-4BB1-B433-E8381935C3B3}" type="slidenum">
              <a:rPr lang="fr-FR" smtClean="0"/>
              <a:t>‹#›</a:t>
            </a:fld>
            <a:endParaRPr lang="fr-FR" dirty="0"/>
          </a:p>
        </p:txBody>
      </p:sp>
    </p:spTree>
    <p:extLst>
      <p:ext uri="{BB962C8B-B14F-4D97-AF65-F5344CB8AC3E}">
        <p14:creationId xmlns:p14="http://schemas.microsoft.com/office/powerpoint/2010/main" val="3336743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276D28-DB35-4F21-9096-68E163D43305}" type="datetimeFigureOut">
              <a:rPr lang="fr-FR" smtClean="0"/>
              <a:t>06/12/2021</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4117796E-6F57-4BB1-B433-E8381935C3B3}" type="slidenum">
              <a:rPr lang="fr-FR" smtClean="0"/>
              <a:t>‹#›</a:t>
            </a:fld>
            <a:endParaRPr lang="fr-FR" dirty="0"/>
          </a:p>
        </p:txBody>
      </p:sp>
    </p:spTree>
    <p:extLst>
      <p:ext uri="{BB962C8B-B14F-4D97-AF65-F5344CB8AC3E}">
        <p14:creationId xmlns:p14="http://schemas.microsoft.com/office/powerpoint/2010/main" val="2286011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276D28-DB35-4F21-9096-68E163D43305}" type="datetimeFigureOut">
              <a:rPr lang="fr-FR" smtClean="0"/>
              <a:t>06/12/2021</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4117796E-6F57-4BB1-B433-E8381935C3B3}" type="slidenum">
              <a:rPr lang="fr-FR" smtClean="0"/>
              <a:t>‹#›</a:t>
            </a:fld>
            <a:endParaRPr lang="fr-FR" dirty="0"/>
          </a:p>
        </p:txBody>
      </p:sp>
    </p:spTree>
    <p:extLst>
      <p:ext uri="{BB962C8B-B14F-4D97-AF65-F5344CB8AC3E}">
        <p14:creationId xmlns:p14="http://schemas.microsoft.com/office/powerpoint/2010/main" val="1726718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276D28-DB35-4F21-9096-68E163D43305}" type="datetimeFigureOut">
              <a:rPr lang="fr-FR" smtClean="0"/>
              <a:t>06/12/2021</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fld id="{4117796E-6F57-4BB1-B433-E8381935C3B3}" type="slidenum">
              <a:rPr lang="fr-FR" smtClean="0"/>
              <a:t>‹#›</a:t>
            </a:fld>
            <a:endParaRPr lang="fr-FR" dirty="0"/>
          </a:p>
        </p:txBody>
      </p:sp>
    </p:spTree>
    <p:extLst>
      <p:ext uri="{BB962C8B-B14F-4D97-AF65-F5344CB8AC3E}">
        <p14:creationId xmlns:p14="http://schemas.microsoft.com/office/powerpoint/2010/main" val="3794357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276D28-DB35-4F21-9096-68E163D43305}" type="datetimeFigureOut">
              <a:rPr lang="fr-FR" smtClean="0"/>
              <a:t>06/12/2021</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4117796E-6F57-4BB1-B433-E8381935C3B3}" type="slidenum">
              <a:rPr lang="fr-FR" smtClean="0"/>
              <a:t>‹#›</a:t>
            </a:fld>
            <a:endParaRPr lang="fr-FR" dirty="0"/>
          </a:p>
        </p:txBody>
      </p:sp>
    </p:spTree>
    <p:extLst>
      <p:ext uri="{BB962C8B-B14F-4D97-AF65-F5344CB8AC3E}">
        <p14:creationId xmlns:p14="http://schemas.microsoft.com/office/powerpoint/2010/main" val="2158485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76D28-DB35-4F21-9096-68E163D43305}" type="datetimeFigureOut">
              <a:rPr lang="fr-FR" smtClean="0"/>
              <a:t>06/12/2021</a:t>
            </a:fld>
            <a:endParaRPr lang="fr-FR" dirty="0"/>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p:txBody>
          <a:bodyPr/>
          <a:lstStyle/>
          <a:p>
            <a:fld id="{4117796E-6F57-4BB1-B433-E8381935C3B3}" type="slidenum">
              <a:rPr lang="fr-FR" smtClean="0"/>
              <a:t>‹#›</a:t>
            </a:fld>
            <a:endParaRPr lang="fr-FR" dirty="0"/>
          </a:p>
        </p:txBody>
      </p:sp>
    </p:spTree>
    <p:extLst>
      <p:ext uri="{BB962C8B-B14F-4D97-AF65-F5344CB8AC3E}">
        <p14:creationId xmlns:p14="http://schemas.microsoft.com/office/powerpoint/2010/main" val="2834452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C276D28-DB35-4F21-9096-68E163D43305}" type="datetimeFigureOut">
              <a:rPr lang="fr-FR" smtClean="0"/>
              <a:t>06/12/2021</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4117796E-6F57-4BB1-B433-E8381935C3B3}" type="slidenum">
              <a:rPr lang="fr-FR" smtClean="0"/>
              <a:t>‹#›</a:t>
            </a:fld>
            <a:endParaRPr lang="fr-FR" dirty="0"/>
          </a:p>
        </p:txBody>
      </p:sp>
    </p:spTree>
    <p:extLst>
      <p:ext uri="{BB962C8B-B14F-4D97-AF65-F5344CB8AC3E}">
        <p14:creationId xmlns:p14="http://schemas.microsoft.com/office/powerpoint/2010/main" val="2139825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C276D28-DB35-4F21-9096-68E163D43305}" type="datetimeFigureOut">
              <a:rPr lang="fr-FR" smtClean="0"/>
              <a:t>06/12/2021</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4117796E-6F57-4BB1-B433-E8381935C3B3}" type="slidenum">
              <a:rPr lang="fr-FR" smtClean="0"/>
              <a:t>‹#›</a:t>
            </a:fld>
            <a:endParaRPr lang="fr-FR" dirty="0"/>
          </a:p>
        </p:txBody>
      </p:sp>
    </p:spTree>
    <p:extLst>
      <p:ext uri="{BB962C8B-B14F-4D97-AF65-F5344CB8AC3E}">
        <p14:creationId xmlns:p14="http://schemas.microsoft.com/office/powerpoint/2010/main" val="3503382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276D28-DB35-4F21-9096-68E163D43305}" type="datetimeFigureOut">
              <a:rPr lang="fr-FR" smtClean="0"/>
              <a:t>06/12/2021</a:t>
            </a:fld>
            <a:endParaRPr lang="fr-FR"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fr-FR"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117796E-6F57-4BB1-B433-E8381935C3B3}" type="slidenum">
              <a:rPr lang="fr-FR" smtClean="0"/>
              <a:t>‹#›</a:t>
            </a:fld>
            <a:endParaRPr lang="fr-FR" dirty="0"/>
          </a:p>
        </p:txBody>
      </p:sp>
    </p:spTree>
    <p:extLst>
      <p:ext uri="{BB962C8B-B14F-4D97-AF65-F5344CB8AC3E}">
        <p14:creationId xmlns:p14="http://schemas.microsoft.com/office/powerpoint/2010/main" val="5294926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8159" y="1699046"/>
            <a:ext cx="9086389" cy="1010610"/>
          </a:xfrm>
        </p:spPr>
        <p:txBody>
          <a:bodyPr>
            <a:normAutofit fontScale="90000"/>
          </a:bodyPr>
          <a:lstStyle/>
          <a:p>
            <a:pPr algn="ctr"/>
            <a:r>
              <a:rPr lang="fr-FR" b="1" i="0" dirty="0">
                <a:solidFill>
                  <a:srgbClr val="24292F"/>
                </a:solidFill>
                <a:effectLst/>
                <a:latin typeface="-apple-system"/>
              </a:rPr>
              <a:t>Mini Projet Android</a:t>
            </a:r>
            <a:br>
              <a:rPr lang="fr-FR" b="1" i="0" dirty="0">
                <a:solidFill>
                  <a:srgbClr val="24292F"/>
                </a:solidFill>
                <a:effectLst/>
                <a:latin typeface="-apple-system"/>
              </a:rPr>
            </a:br>
            <a:r>
              <a:rPr lang="fr-FR" b="1" i="0" dirty="0">
                <a:solidFill>
                  <a:srgbClr val="24292F"/>
                </a:solidFill>
                <a:effectLst/>
                <a:latin typeface="-apple-system"/>
              </a:rPr>
              <a:t>Calculateur de IMC</a:t>
            </a:r>
          </a:p>
        </p:txBody>
      </p:sp>
      <p:sp>
        <p:nvSpPr>
          <p:cNvPr id="3" name="Subtitle 2"/>
          <p:cNvSpPr>
            <a:spLocks noGrp="1"/>
          </p:cNvSpPr>
          <p:nvPr>
            <p:ph type="subTitle" idx="1"/>
          </p:nvPr>
        </p:nvSpPr>
        <p:spPr>
          <a:xfrm>
            <a:off x="5408513" y="3770420"/>
            <a:ext cx="6987645" cy="1388534"/>
          </a:xfrm>
        </p:spPr>
        <p:txBody>
          <a:bodyPr>
            <a:noAutofit/>
          </a:bodyPr>
          <a:lstStyle/>
          <a:p>
            <a:pPr algn="l"/>
            <a:r>
              <a:rPr lang="fr-FR" sz="2000" b="1" dirty="0"/>
              <a:t>Réalisé par:</a:t>
            </a:r>
          </a:p>
          <a:p>
            <a:pPr algn="l"/>
            <a:r>
              <a:rPr lang="fr-FR" sz="2000" b="1" dirty="0"/>
              <a:t>Ghazi Ben Halima					</a:t>
            </a:r>
          </a:p>
          <a:p>
            <a:pPr algn="l"/>
            <a:r>
              <a:rPr lang="fr-FR" sz="2000" b="1" dirty="0"/>
              <a:t>Abdel Melek Ben Romdhan</a:t>
            </a:r>
          </a:p>
          <a:p>
            <a:pPr algn="l"/>
            <a:endParaRPr lang="fr-FR" sz="2000" b="1" dirty="0"/>
          </a:p>
          <a:p>
            <a:pPr algn="l"/>
            <a:endParaRPr lang="fr-FR" sz="2000" b="1" dirty="0"/>
          </a:p>
          <a:p>
            <a:pPr algn="ctr"/>
            <a:r>
              <a:rPr lang="fr-FR" sz="2400" b="1" dirty="0"/>
              <a:t>2021/2022</a:t>
            </a:r>
            <a:endParaRPr lang="fr-FR" sz="2000" b="1" dirty="0"/>
          </a:p>
        </p:txBody>
      </p:sp>
      <p:pic>
        <p:nvPicPr>
          <p:cNvPr id="4" name="Picture 3">
            <a:extLst>
              <a:ext uri="{FF2B5EF4-FFF2-40B4-BE49-F238E27FC236}">
                <a16:creationId xmlns:a16="http://schemas.microsoft.com/office/drawing/2014/main" id="{CAB5588B-5B17-4B23-8536-531135D2BC9B}"/>
              </a:ext>
            </a:extLst>
          </p:cNvPr>
          <p:cNvPicPr>
            <a:picLocks noChangeAspect="1"/>
          </p:cNvPicPr>
          <p:nvPr/>
        </p:nvPicPr>
        <p:blipFill>
          <a:blip r:embed="rId2"/>
          <a:stretch>
            <a:fillRect/>
          </a:stretch>
        </p:blipFill>
        <p:spPr>
          <a:xfrm>
            <a:off x="9874322" y="3300592"/>
            <a:ext cx="1970347" cy="169550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721992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67B37-110B-48C9-9ABD-9A51DBEA162F}"/>
              </a:ext>
            </a:extLst>
          </p:cNvPr>
          <p:cNvSpPr>
            <a:spLocks noGrp="1"/>
          </p:cNvSpPr>
          <p:nvPr>
            <p:ph type="title"/>
          </p:nvPr>
        </p:nvSpPr>
        <p:spPr>
          <a:xfrm>
            <a:off x="1179511" y="0"/>
            <a:ext cx="10018713" cy="1752599"/>
          </a:xfrm>
        </p:spPr>
        <p:txBody>
          <a:bodyPr/>
          <a:lstStyle/>
          <a:p>
            <a:r>
              <a:rPr lang="fr-FR" b="1" dirty="0">
                <a:solidFill>
                  <a:srgbClr val="0070C0"/>
                </a:solidFill>
                <a:latin typeface="Times New Roman" panose="02020603050405020304" pitchFamily="18" charset="0"/>
                <a:cs typeface="Times New Roman" panose="02020603050405020304" pitchFamily="18" charset="0"/>
              </a:rPr>
              <a:t>	</a:t>
            </a:r>
            <a:r>
              <a:rPr lang="fr-FR" b="1" u="sng" dirty="0">
                <a:solidFill>
                  <a:srgbClr val="0070C0"/>
                </a:solidFill>
                <a:latin typeface="Times New Roman" panose="02020603050405020304" pitchFamily="18" charset="0"/>
                <a:cs typeface="Times New Roman" panose="02020603050405020304" pitchFamily="18" charset="0"/>
              </a:rPr>
              <a:t>Interfaces</a:t>
            </a:r>
            <a:br>
              <a:rPr lang="fr-FR" b="1" u="sng" dirty="0">
                <a:solidFill>
                  <a:srgbClr val="0070C0"/>
                </a:solidFill>
                <a:latin typeface="Times New Roman" panose="02020603050405020304" pitchFamily="18" charset="0"/>
                <a:cs typeface="Times New Roman" panose="02020603050405020304" pitchFamily="18" charset="0"/>
              </a:rPr>
            </a:br>
            <a:endParaRPr lang="fr-TN" b="1" u="sng" dirty="0">
              <a:solidFill>
                <a:srgbClr val="0070C0"/>
              </a:solidFill>
              <a:latin typeface="Times New Roman" panose="02020603050405020304" pitchFamily="18" charset="0"/>
              <a:cs typeface="Times New Roman" panose="02020603050405020304" pitchFamily="18" charset="0"/>
            </a:endParaRPr>
          </a:p>
        </p:txBody>
      </p:sp>
      <p:pic>
        <p:nvPicPr>
          <p:cNvPr id="12" name="Content Placeholder 11">
            <a:extLst>
              <a:ext uri="{FF2B5EF4-FFF2-40B4-BE49-F238E27FC236}">
                <a16:creationId xmlns:a16="http://schemas.microsoft.com/office/drawing/2014/main" id="{B238DE7A-BC6A-4ADA-A515-758F83913C9C}"/>
              </a:ext>
            </a:extLst>
          </p:cNvPr>
          <p:cNvPicPr>
            <a:picLocks noGrp="1" noChangeAspect="1"/>
          </p:cNvPicPr>
          <p:nvPr>
            <p:ph idx="1"/>
          </p:nvPr>
        </p:nvPicPr>
        <p:blipFill>
          <a:blip r:embed="rId2"/>
          <a:stretch>
            <a:fillRect/>
          </a:stretch>
        </p:blipFill>
        <p:spPr>
          <a:xfrm>
            <a:off x="2344963" y="2038064"/>
            <a:ext cx="2126776" cy="41341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D961F28D-510D-4AD9-8183-902C027AD395}"/>
              </a:ext>
            </a:extLst>
          </p:cNvPr>
          <p:cNvPicPr>
            <a:picLocks noChangeAspect="1"/>
          </p:cNvPicPr>
          <p:nvPr/>
        </p:nvPicPr>
        <p:blipFill>
          <a:blip r:embed="rId3"/>
          <a:stretch>
            <a:fillRect/>
          </a:stretch>
        </p:blipFill>
        <p:spPr>
          <a:xfrm>
            <a:off x="5619991" y="2100048"/>
            <a:ext cx="2126776" cy="42581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a:extLst>
              <a:ext uri="{FF2B5EF4-FFF2-40B4-BE49-F238E27FC236}">
                <a16:creationId xmlns:a16="http://schemas.microsoft.com/office/drawing/2014/main" id="{997C001A-BA99-47BB-84BD-E5587B5C030C}"/>
              </a:ext>
            </a:extLst>
          </p:cNvPr>
          <p:cNvPicPr>
            <a:picLocks noChangeAspect="1"/>
          </p:cNvPicPr>
          <p:nvPr/>
        </p:nvPicPr>
        <p:blipFill>
          <a:blip r:embed="rId4"/>
          <a:stretch>
            <a:fillRect/>
          </a:stretch>
        </p:blipFill>
        <p:spPr>
          <a:xfrm>
            <a:off x="8788400" y="2038064"/>
            <a:ext cx="2126776" cy="43912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55887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190C5-5A38-48EF-BE1D-A68D9C57E773}"/>
              </a:ext>
            </a:extLst>
          </p:cNvPr>
          <p:cNvSpPr>
            <a:spLocks noGrp="1"/>
          </p:cNvSpPr>
          <p:nvPr>
            <p:ph type="title"/>
          </p:nvPr>
        </p:nvSpPr>
        <p:spPr>
          <a:xfrm>
            <a:off x="1312033" y="0"/>
            <a:ext cx="10018713" cy="1752599"/>
          </a:xfrm>
        </p:spPr>
        <p:txBody>
          <a:bodyPr/>
          <a:lstStyle/>
          <a:p>
            <a:r>
              <a:rPr lang="fr-FR" b="1" dirty="0">
                <a:solidFill>
                  <a:srgbClr val="0070C0"/>
                </a:solidFill>
                <a:latin typeface="Times New Roman" panose="02020603050405020304" pitchFamily="18" charset="0"/>
                <a:cs typeface="Times New Roman" panose="02020603050405020304" pitchFamily="18" charset="0"/>
              </a:rPr>
              <a:t>	Résultat</a:t>
            </a:r>
            <a:endParaRPr lang="fr-TN" dirty="0"/>
          </a:p>
        </p:txBody>
      </p:sp>
      <p:pic>
        <p:nvPicPr>
          <p:cNvPr id="4" name="video-1637669603">
            <a:hlinkClick r:id="" action="ppaction://media"/>
            <a:extLst>
              <a:ext uri="{FF2B5EF4-FFF2-40B4-BE49-F238E27FC236}">
                <a16:creationId xmlns:a16="http://schemas.microsoft.com/office/drawing/2014/main" id="{10B60CE0-FB2E-4E49-8E09-3311F3481E2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38655" y="1844932"/>
            <a:ext cx="2533789" cy="4528930"/>
          </a:xfrm>
          <a:prstGeom prst="roundRect">
            <a:avLst>
              <a:gd name="adj" fmla="val 5439"/>
            </a:avLst>
          </a:prstGeom>
          <a:ln>
            <a:noFill/>
          </a:ln>
          <a:effectLst>
            <a:innerShdw blurRad="114300" dist="50800">
              <a:srgbClr val="000000">
                <a:alpha val="0"/>
              </a:srgbClr>
            </a:innerShdw>
          </a:effectLst>
        </p:spPr>
      </p:pic>
      <p:sp>
        <p:nvSpPr>
          <p:cNvPr id="5" name="TextBox 4">
            <a:extLst>
              <a:ext uri="{FF2B5EF4-FFF2-40B4-BE49-F238E27FC236}">
                <a16:creationId xmlns:a16="http://schemas.microsoft.com/office/drawing/2014/main" id="{23E2B306-37BE-4A64-8543-CAA50B8A3C3C}"/>
              </a:ext>
            </a:extLst>
          </p:cNvPr>
          <p:cNvSpPr txBox="1"/>
          <p:nvPr/>
        </p:nvSpPr>
        <p:spPr>
          <a:xfrm>
            <a:off x="1815616" y="1383267"/>
            <a:ext cx="6096000" cy="461665"/>
          </a:xfrm>
          <a:prstGeom prst="rect">
            <a:avLst/>
          </a:prstGeom>
          <a:noFill/>
        </p:spPr>
        <p:txBody>
          <a:bodyPr wrap="square">
            <a:spAutoFit/>
          </a:bodyPr>
          <a:lstStyle/>
          <a:p>
            <a:r>
              <a:rPr lang="fr-FR" sz="2400" b="1" dirty="0">
                <a:solidFill>
                  <a:srgbClr val="FF0000"/>
                </a:solidFill>
                <a:latin typeface="Times New Roman" panose="02020603050405020304" pitchFamily="18" charset="0"/>
                <a:cs typeface="Times New Roman" panose="02020603050405020304" pitchFamily="18" charset="0"/>
              </a:rPr>
              <a:t>Vidéo : </a:t>
            </a:r>
            <a:endParaRPr lang="fr-TN" sz="2400" dirty="0">
              <a:solidFill>
                <a:srgbClr val="FF0000"/>
              </a:solidFill>
            </a:endParaRPr>
          </a:p>
        </p:txBody>
      </p:sp>
      <p:pic>
        <p:nvPicPr>
          <p:cNvPr id="6" name="Content Placeholder 4">
            <a:extLst>
              <a:ext uri="{FF2B5EF4-FFF2-40B4-BE49-F238E27FC236}">
                <a16:creationId xmlns:a16="http://schemas.microsoft.com/office/drawing/2014/main" id="{5574AF96-1AD1-4639-BB1C-0ACD6658A19A}"/>
              </a:ext>
            </a:extLst>
          </p:cNvPr>
          <p:cNvPicPr>
            <a:picLocks noChangeAspect="1"/>
          </p:cNvPicPr>
          <p:nvPr/>
        </p:nvPicPr>
        <p:blipFill>
          <a:blip r:embed="rId5"/>
          <a:stretch>
            <a:fillRect/>
          </a:stretch>
        </p:blipFill>
        <p:spPr>
          <a:xfrm>
            <a:off x="6096000" y="2464471"/>
            <a:ext cx="5451900" cy="3124200"/>
          </a:xfrm>
          <a:prstGeom prst="rect">
            <a:avLst/>
          </a:prstGeom>
          <a:ln>
            <a:noFill/>
          </a:ln>
          <a:effectLst>
            <a:softEdge rad="112500"/>
          </a:effectLst>
        </p:spPr>
      </p:pic>
    </p:spTree>
    <p:extLst>
      <p:ext uri="{BB962C8B-B14F-4D97-AF65-F5344CB8AC3E}">
        <p14:creationId xmlns:p14="http://schemas.microsoft.com/office/powerpoint/2010/main" val="219540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2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10783" y="1794163"/>
            <a:ext cx="10018713" cy="3124201"/>
          </a:xfrm>
        </p:spPr>
        <p:txBody>
          <a:bodyPr>
            <a:normAutofit/>
          </a:bodyPr>
          <a:lstStyle/>
          <a:p>
            <a:pPr marL="0" indent="0">
              <a:buNone/>
            </a:pPr>
            <a:r>
              <a:rPr lang="fr-FR" sz="6000" dirty="0">
                <a:latin typeface="Times New Roman" panose="02020603050405020304" pitchFamily="18" charset="0"/>
                <a:cs typeface="Times New Roman" panose="02020603050405020304" pitchFamily="18" charset="0"/>
              </a:rPr>
              <a:t>Merci pour votre attention</a:t>
            </a:r>
          </a:p>
          <a:p>
            <a:pPr marL="0" indent="0">
              <a:buNone/>
            </a:pPr>
            <a:endParaRPr lang="fr-FR" sz="6000" dirty="0">
              <a:latin typeface="Times New Roman" panose="02020603050405020304" pitchFamily="18" charset="0"/>
              <a:cs typeface="Times New Roman" panose="02020603050405020304" pitchFamily="18" charset="0"/>
            </a:endParaRPr>
          </a:p>
        </p:txBody>
      </p:sp>
      <p:sp>
        <p:nvSpPr>
          <p:cNvPr id="2" name="Smiley Face 1">
            <a:extLst>
              <a:ext uri="{FF2B5EF4-FFF2-40B4-BE49-F238E27FC236}">
                <a16:creationId xmlns:a16="http://schemas.microsoft.com/office/drawing/2014/main" id="{1181FB16-9CFA-47FD-93C9-6A88D45E7A1F}"/>
              </a:ext>
            </a:extLst>
          </p:cNvPr>
          <p:cNvSpPr/>
          <p:nvPr/>
        </p:nvSpPr>
        <p:spPr>
          <a:xfrm>
            <a:off x="5273749" y="4327451"/>
            <a:ext cx="2551814" cy="1181826"/>
          </a:xfrm>
          <a:prstGeom prst="smileyFace">
            <a:avLst/>
          </a:prstGeom>
          <a:solidFill>
            <a:srgbClr val="CBC8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spTree>
    <p:extLst>
      <p:ext uri="{BB962C8B-B14F-4D97-AF65-F5344CB8AC3E}">
        <p14:creationId xmlns:p14="http://schemas.microsoft.com/office/powerpoint/2010/main" val="229311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130" y="685801"/>
            <a:ext cx="10018713" cy="644236"/>
          </a:xfrm>
        </p:spPr>
        <p:txBody>
          <a:bodyPr>
            <a:noAutofit/>
          </a:bodyPr>
          <a:lstStyle/>
          <a:p>
            <a:pPr algn="l"/>
            <a:r>
              <a:rPr lang="fr-FR" b="1" dirty="0">
                <a:latin typeface="Times New Roman" panose="02020603050405020304" pitchFamily="18" charset="0"/>
                <a:cs typeface="Times New Roman" panose="02020603050405020304" pitchFamily="18" charset="0"/>
              </a:rPr>
              <a:t>Plan:</a:t>
            </a:r>
          </a:p>
        </p:txBody>
      </p:sp>
      <p:sp>
        <p:nvSpPr>
          <p:cNvPr id="3" name="Content Placeholder 2"/>
          <p:cNvSpPr>
            <a:spLocks noGrp="1"/>
          </p:cNvSpPr>
          <p:nvPr>
            <p:ph idx="1"/>
          </p:nvPr>
        </p:nvSpPr>
        <p:spPr>
          <a:xfrm>
            <a:off x="1692129" y="1974272"/>
            <a:ext cx="10018713" cy="4197927"/>
          </a:xfrm>
        </p:spPr>
        <p:txBody>
          <a:bodyPr anchor="t">
            <a:normAutofit/>
          </a:bodyPr>
          <a:lstStyle/>
          <a:p>
            <a:pPr>
              <a:lnSpc>
                <a:spcPct val="150000"/>
              </a:lnSpc>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Description De Projet </a:t>
            </a:r>
          </a:p>
          <a:p>
            <a:pPr>
              <a:lnSpc>
                <a:spcPct val="150000"/>
              </a:lnSpc>
              <a:buFont typeface="Wingdings" panose="05000000000000000000" pitchFamily="2" charset="2"/>
              <a:buChar char="v"/>
            </a:pPr>
            <a:r>
              <a:rPr lang="fr-FR" altLang="fr-FR" b="1" dirty="0" bmk="">
                <a:latin typeface="Times New Roman" panose="02020603050405020304" pitchFamily="18" charset="0"/>
                <a:cs typeface="Times New Roman" panose="02020603050405020304" pitchFamily="18" charset="0"/>
              </a:rPr>
              <a:t>Outils </a:t>
            </a:r>
          </a:p>
          <a:p>
            <a:pPr>
              <a:lnSpc>
                <a:spcPct val="150000"/>
              </a:lnSpc>
              <a:buFont typeface="Wingdings" panose="05000000000000000000" pitchFamily="2" charset="2"/>
              <a:buChar char="v"/>
            </a:pPr>
            <a:r>
              <a:rPr lang="fr-FR" altLang="fr-FR" b="1" dirty="0" bmk="">
                <a:latin typeface="Times New Roman" panose="02020603050405020304" pitchFamily="18" charset="0"/>
                <a:cs typeface="Times New Roman" panose="02020603050405020304" pitchFamily="18" charset="0"/>
              </a:rPr>
              <a:t>Conception</a:t>
            </a:r>
          </a:p>
          <a:p>
            <a:pPr>
              <a:lnSpc>
                <a:spcPct val="150000"/>
              </a:lnSpc>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Réalisation de Classes</a:t>
            </a:r>
          </a:p>
          <a:p>
            <a:pPr>
              <a:lnSpc>
                <a:spcPct val="150000"/>
              </a:lnSpc>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Interface Graphique</a:t>
            </a:r>
          </a:p>
          <a:p>
            <a:pPr>
              <a:buFont typeface="Wingdings" panose="05000000000000000000" pitchFamily="2" charset="2"/>
              <a:buChar char="v"/>
            </a:pPr>
            <a:r>
              <a:rPr lang="fr-FR" b="1" dirty="0">
                <a:latin typeface="Times New Roman" panose="02020603050405020304" pitchFamily="18" charset="0"/>
                <a:cs typeface="Times New Roman" panose="02020603050405020304" pitchFamily="18" charset="0"/>
              </a:rPr>
              <a:t>Résultat</a:t>
            </a:r>
          </a:p>
          <a:p>
            <a:pPr>
              <a:buFont typeface="Wingdings" panose="05000000000000000000" pitchFamily="2" charset="2"/>
              <a:buChar char="v"/>
            </a:pPr>
            <a:endParaRPr lang="fr-FR" b="1" u="sng"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fr-FR" dirty="0"/>
          </a:p>
          <a:p>
            <a:pPr>
              <a:buFont typeface="Wingdings" panose="05000000000000000000" pitchFamily="2" charset="2"/>
              <a:buChar char="v"/>
            </a:pPr>
            <a:endParaRPr lang="fr-FR" dirty="0"/>
          </a:p>
        </p:txBody>
      </p:sp>
    </p:spTree>
    <p:extLst>
      <p:ext uri="{BB962C8B-B14F-4D97-AF65-F5344CB8AC3E}">
        <p14:creationId xmlns:p14="http://schemas.microsoft.com/office/powerpoint/2010/main" val="2813453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8857" y="1193828"/>
            <a:ext cx="10707833" cy="3335745"/>
          </a:xfrm>
        </p:spPr>
        <p:txBody>
          <a:bodyPr anchor="t">
            <a:normAutofit fontScale="77500" lnSpcReduction="20000"/>
          </a:bodyPr>
          <a:lstStyle/>
          <a:p>
            <a:pPr marL="0" indent="0">
              <a:lnSpc>
                <a:spcPct val="160000"/>
              </a:lnSpc>
              <a:buNone/>
            </a:pPr>
            <a:r>
              <a:rPr lang="fr-FR" sz="3200" dirty="0">
                <a:latin typeface="Times New Roman" panose="02020603050405020304" pitchFamily="18" charset="0"/>
                <a:cs typeface="Times New Roman" panose="02020603050405020304" pitchFamily="18" charset="0"/>
              </a:rPr>
              <a:t>C</a:t>
            </a:r>
            <a:r>
              <a:rPr lang="fr-FR" sz="3200" b="0" i="0" dirty="0">
                <a:effectLst/>
                <a:latin typeface="Times New Roman" panose="02020603050405020304" pitchFamily="18" charset="0"/>
                <a:cs typeface="Times New Roman" panose="02020603050405020304" pitchFamily="18" charset="0"/>
              </a:rPr>
              <a:t>ette application Android </a:t>
            </a:r>
            <a:r>
              <a:rPr lang="fr-FR" sz="3200" b="1" i="0" dirty="0">
                <a:effectLst/>
                <a:latin typeface="Times New Roman" panose="02020603050405020304" pitchFamily="18" charset="0"/>
                <a:cs typeface="Times New Roman" panose="02020603050405020304" pitchFamily="18" charset="0"/>
              </a:rPr>
              <a:t>Calculateur d'indice de masse corporelle (IMC) connecté avec une balance </a:t>
            </a:r>
            <a:r>
              <a:rPr lang="fr-FR" sz="3200" b="0" i="0" dirty="0">
                <a:effectLst/>
                <a:latin typeface="Times New Roman" panose="02020603050405020304" pitchFamily="18" charset="0"/>
                <a:cs typeface="Times New Roman" panose="02020603050405020304" pitchFamily="18" charset="0"/>
              </a:rPr>
              <a:t>permet </a:t>
            </a:r>
            <a:r>
              <a:rPr lang="fr-FR" sz="3200" dirty="0">
                <a:latin typeface="Times New Roman" panose="02020603050405020304" pitchFamily="18" charset="0"/>
                <a:cs typeface="Times New Roman" panose="02020603050405020304" pitchFamily="18" charset="0"/>
              </a:rPr>
              <a:t>de calculé la corpulence d'une personne en fonction de sa taille et de son poids, et vise à quantifier la masse tissulaire. Il est largement utilisé comme indicateur général pour savoir si une personne présente une insuffisance pondérale,  un poids normal, un surpoids ou une obésité en fonction de la plage entre laquelle se situe la valeur.</a:t>
            </a:r>
          </a:p>
        </p:txBody>
      </p:sp>
      <p:sp>
        <p:nvSpPr>
          <p:cNvPr id="5" name="TextBox 4"/>
          <p:cNvSpPr txBox="1"/>
          <p:nvPr/>
        </p:nvSpPr>
        <p:spPr>
          <a:xfrm>
            <a:off x="2128838" y="314325"/>
            <a:ext cx="8801100" cy="584775"/>
          </a:xfrm>
          <a:prstGeom prst="rect">
            <a:avLst/>
          </a:prstGeom>
          <a:noFill/>
        </p:spPr>
        <p:txBody>
          <a:bodyPr wrap="square" rtlCol="0">
            <a:spAutoFit/>
          </a:bodyPr>
          <a:lstStyle/>
          <a:p>
            <a:pPr algn="ctr"/>
            <a:r>
              <a:rPr lang="fr-FR" sz="3200" b="1" dirty="0">
                <a:solidFill>
                  <a:srgbClr val="0070C0"/>
                </a:solidFill>
                <a:latin typeface="Times New Roman" panose="02020603050405020304" pitchFamily="18" charset="0"/>
                <a:cs typeface="Times New Roman" panose="02020603050405020304" pitchFamily="18" charset="0"/>
              </a:rPr>
              <a:t>Description De Projet</a:t>
            </a:r>
          </a:p>
        </p:txBody>
      </p:sp>
      <p:pic>
        <p:nvPicPr>
          <p:cNvPr id="7" name="Picture 6">
            <a:extLst>
              <a:ext uri="{FF2B5EF4-FFF2-40B4-BE49-F238E27FC236}">
                <a16:creationId xmlns:a16="http://schemas.microsoft.com/office/drawing/2014/main" id="{52749A21-C4EF-484F-BCB7-37418AE77DCA}"/>
              </a:ext>
            </a:extLst>
          </p:cNvPr>
          <p:cNvPicPr>
            <a:picLocks noChangeAspect="1"/>
          </p:cNvPicPr>
          <p:nvPr/>
        </p:nvPicPr>
        <p:blipFill>
          <a:blip r:embed="rId2"/>
          <a:stretch>
            <a:fillRect/>
          </a:stretch>
        </p:blipFill>
        <p:spPr>
          <a:xfrm>
            <a:off x="2232339" y="4824302"/>
            <a:ext cx="5519594" cy="1719373"/>
          </a:xfrm>
          <a:prstGeom prst="rect">
            <a:avLst/>
          </a:prstGeom>
          <a:ln>
            <a:noFill/>
          </a:ln>
          <a:effectLst>
            <a:softEdge rad="112500"/>
          </a:effectLst>
        </p:spPr>
      </p:pic>
      <p:pic>
        <p:nvPicPr>
          <p:cNvPr id="4" name="Picture 3">
            <a:extLst>
              <a:ext uri="{FF2B5EF4-FFF2-40B4-BE49-F238E27FC236}">
                <a16:creationId xmlns:a16="http://schemas.microsoft.com/office/drawing/2014/main" id="{3B24C52A-EDA6-4E39-A5DA-DAD3303C52CD}"/>
              </a:ext>
            </a:extLst>
          </p:cNvPr>
          <p:cNvPicPr>
            <a:picLocks noChangeAspect="1"/>
          </p:cNvPicPr>
          <p:nvPr/>
        </p:nvPicPr>
        <p:blipFill>
          <a:blip r:embed="rId3"/>
          <a:stretch>
            <a:fillRect/>
          </a:stretch>
        </p:blipFill>
        <p:spPr>
          <a:xfrm>
            <a:off x="9012514" y="3949148"/>
            <a:ext cx="3019425" cy="27508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37343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2924" y="2004279"/>
            <a:ext cx="6557031" cy="3748485"/>
          </a:xfrm>
        </p:spPr>
        <p:txBody>
          <a:bodyPr anchor="t">
            <a:normAutofit/>
          </a:bodyPr>
          <a:lstStyle/>
          <a:p>
            <a:pPr>
              <a:buFont typeface="Wingdings" panose="05000000000000000000" pitchFamily="2" charset="2"/>
              <a:buChar char="v"/>
            </a:pPr>
            <a:r>
              <a:rPr lang="fr-FR" sz="3200" b="1" i="0" dirty="0">
                <a:effectLst/>
                <a:latin typeface="arial" panose="020B0604020202020204" pitchFamily="34" charset="0"/>
              </a:rPr>
              <a:t>Android Studio : </a:t>
            </a:r>
          </a:p>
          <a:p>
            <a:pPr marL="0" indent="0">
              <a:buNone/>
            </a:pPr>
            <a:r>
              <a:rPr lang="fr-FR" sz="2800" b="0" i="0" dirty="0">
                <a:effectLst/>
                <a:latin typeface="Times New Roman" panose="02020603050405020304" pitchFamily="18" charset="0"/>
                <a:cs typeface="Times New Roman" panose="02020603050405020304" pitchFamily="18" charset="0"/>
              </a:rPr>
              <a:t>est un environnement de développement pour développer des applications mobiles Android plus efficace et rapide . Il est basé sur IntelliJ IDEA et utilise le moteur de production Gradle.</a:t>
            </a:r>
          </a:p>
        </p:txBody>
      </p:sp>
      <p:sp>
        <p:nvSpPr>
          <p:cNvPr id="4" name="TextBox 3">
            <a:extLst>
              <a:ext uri="{FF2B5EF4-FFF2-40B4-BE49-F238E27FC236}">
                <a16:creationId xmlns:a16="http://schemas.microsoft.com/office/drawing/2014/main" id="{D7A38F4B-A19C-4B7E-BD77-02F55791A207}"/>
              </a:ext>
            </a:extLst>
          </p:cNvPr>
          <p:cNvSpPr txBox="1"/>
          <p:nvPr/>
        </p:nvSpPr>
        <p:spPr>
          <a:xfrm>
            <a:off x="3050242" y="812848"/>
            <a:ext cx="6091516" cy="646331"/>
          </a:xfrm>
          <a:prstGeom prst="rect">
            <a:avLst/>
          </a:prstGeom>
          <a:noFill/>
        </p:spPr>
        <p:txBody>
          <a:bodyPr wrap="square">
            <a:spAutoFit/>
          </a:bodyPr>
          <a:lstStyle/>
          <a:p>
            <a:pPr algn="ctr"/>
            <a:r>
              <a:rPr lang="fr-FR" sz="3600" b="1" dirty="0">
                <a:solidFill>
                  <a:srgbClr val="3333FF"/>
                </a:solidFill>
                <a:latin typeface="Times New Roman" panose="02020603050405020304" pitchFamily="18" charset="0"/>
                <a:cs typeface="Times New Roman" panose="02020603050405020304" pitchFamily="18" charset="0"/>
              </a:rPr>
              <a:t>Outils</a:t>
            </a:r>
            <a:endParaRPr lang="fr-TN" sz="3600" dirty="0">
              <a:solidFill>
                <a:srgbClr val="3333FF"/>
              </a:solidFill>
            </a:endParaRPr>
          </a:p>
        </p:txBody>
      </p:sp>
      <p:pic>
        <p:nvPicPr>
          <p:cNvPr id="8" name="Picture 7">
            <a:extLst>
              <a:ext uri="{FF2B5EF4-FFF2-40B4-BE49-F238E27FC236}">
                <a16:creationId xmlns:a16="http://schemas.microsoft.com/office/drawing/2014/main" id="{068F3CDA-B12C-41A1-AA6C-B57B9094A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1340" y="2004279"/>
            <a:ext cx="3845859" cy="33902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807779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0659C-1B89-474E-84A5-B4FE6C60BBEB}"/>
              </a:ext>
            </a:extLst>
          </p:cNvPr>
          <p:cNvSpPr>
            <a:spLocks noGrp="1"/>
          </p:cNvSpPr>
          <p:nvPr>
            <p:ph type="title"/>
          </p:nvPr>
        </p:nvSpPr>
        <p:spPr>
          <a:xfrm>
            <a:off x="1404798" y="710671"/>
            <a:ext cx="10018713" cy="1752599"/>
          </a:xfrm>
        </p:spPr>
        <p:txBody>
          <a:bodyPr>
            <a:normAutofit/>
          </a:bodyPr>
          <a:lstStyle/>
          <a:p>
            <a:pPr algn="l"/>
            <a:r>
              <a:rPr lang="fr-FR" sz="2800" b="1" dirty="0"/>
              <a:t>Diagramme de classe : </a:t>
            </a:r>
            <a:endParaRPr lang="fr-TN" sz="2800" b="1" dirty="0"/>
          </a:p>
        </p:txBody>
      </p:sp>
      <p:sp>
        <p:nvSpPr>
          <p:cNvPr id="7" name="TextBox 6">
            <a:extLst>
              <a:ext uri="{FF2B5EF4-FFF2-40B4-BE49-F238E27FC236}">
                <a16:creationId xmlns:a16="http://schemas.microsoft.com/office/drawing/2014/main" id="{C74C5AB8-FC27-431F-BADC-440D2095CE70}"/>
              </a:ext>
            </a:extLst>
          </p:cNvPr>
          <p:cNvSpPr txBox="1"/>
          <p:nvPr/>
        </p:nvSpPr>
        <p:spPr>
          <a:xfrm>
            <a:off x="5605669" y="685800"/>
            <a:ext cx="6096000" cy="584775"/>
          </a:xfrm>
          <a:prstGeom prst="rect">
            <a:avLst/>
          </a:prstGeom>
          <a:noFill/>
        </p:spPr>
        <p:txBody>
          <a:bodyPr wrap="square">
            <a:spAutoFit/>
          </a:bodyPr>
          <a:lstStyle/>
          <a:p>
            <a:r>
              <a:rPr lang="fr-FR" sz="3200" b="1" dirty="0">
                <a:solidFill>
                  <a:srgbClr val="3333FF"/>
                </a:solidFill>
                <a:latin typeface="Times New Roman" panose="02020603050405020304" pitchFamily="18" charset="0"/>
                <a:cs typeface="Times New Roman" panose="02020603050405020304" pitchFamily="18" charset="0"/>
              </a:rPr>
              <a:t>Conception </a:t>
            </a:r>
            <a:endParaRPr lang="fr-TN" sz="3200" dirty="0"/>
          </a:p>
        </p:txBody>
      </p:sp>
      <p:pic>
        <p:nvPicPr>
          <p:cNvPr id="11" name="Picture 10">
            <a:extLst>
              <a:ext uri="{FF2B5EF4-FFF2-40B4-BE49-F238E27FC236}">
                <a16:creationId xmlns:a16="http://schemas.microsoft.com/office/drawing/2014/main" id="{B44B186A-90B4-4D1E-83C8-E13CFAEB689F}"/>
              </a:ext>
            </a:extLst>
          </p:cNvPr>
          <p:cNvPicPr>
            <a:picLocks noChangeAspect="1"/>
          </p:cNvPicPr>
          <p:nvPr/>
        </p:nvPicPr>
        <p:blipFill>
          <a:blip r:embed="rId2"/>
          <a:stretch>
            <a:fillRect/>
          </a:stretch>
        </p:blipFill>
        <p:spPr>
          <a:xfrm>
            <a:off x="3050874" y="1908313"/>
            <a:ext cx="9141126" cy="4949687"/>
          </a:xfrm>
          <a:prstGeom prst="rect">
            <a:avLst/>
          </a:prstGeom>
        </p:spPr>
      </p:pic>
    </p:spTree>
    <p:extLst>
      <p:ext uri="{BB962C8B-B14F-4D97-AF65-F5344CB8AC3E}">
        <p14:creationId xmlns:p14="http://schemas.microsoft.com/office/powerpoint/2010/main" val="3154194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B888A-4055-45AB-90CD-9ABAF483D62B}"/>
              </a:ext>
            </a:extLst>
          </p:cNvPr>
          <p:cNvSpPr>
            <a:spLocks noGrp="1"/>
          </p:cNvSpPr>
          <p:nvPr>
            <p:ph type="title"/>
          </p:nvPr>
        </p:nvSpPr>
        <p:spPr/>
        <p:txBody>
          <a:bodyPr>
            <a:normAutofit/>
          </a:bodyPr>
          <a:lstStyle/>
          <a:p>
            <a:pPr algn="l"/>
            <a:r>
              <a:rPr lang="fr-FR" sz="2400" b="1" i="0" dirty="0">
                <a:solidFill>
                  <a:srgbClr val="000000"/>
                </a:solidFill>
                <a:effectLst/>
                <a:latin typeface="Lato" panose="020B0604020202020204" pitchFamily="34" charset="0"/>
              </a:rPr>
              <a:t>Diagramme de cas d’utilisation :</a:t>
            </a:r>
            <a:br>
              <a:rPr lang="fr-FR" sz="2400" b="1" i="0" dirty="0">
                <a:solidFill>
                  <a:srgbClr val="000000"/>
                </a:solidFill>
                <a:effectLst/>
                <a:latin typeface="Lato" panose="020B0604020202020204" pitchFamily="34" charset="0"/>
              </a:rPr>
            </a:br>
            <a:br>
              <a:rPr lang="fr-FR" sz="2400" b="1" dirty="0">
                <a:effectLst/>
              </a:rPr>
            </a:br>
            <a:endParaRPr lang="fr-TN" sz="2400" b="1" dirty="0"/>
          </a:p>
        </p:txBody>
      </p:sp>
      <p:pic>
        <p:nvPicPr>
          <p:cNvPr id="7" name="Picture 6">
            <a:extLst>
              <a:ext uri="{FF2B5EF4-FFF2-40B4-BE49-F238E27FC236}">
                <a16:creationId xmlns:a16="http://schemas.microsoft.com/office/drawing/2014/main" id="{2E5443F8-F111-4E39-8110-9406E91E97E1}"/>
              </a:ext>
            </a:extLst>
          </p:cNvPr>
          <p:cNvPicPr>
            <a:picLocks noChangeAspect="1"/>
          </p:cNvPicPr>
          <p:nvPr/>
        </p:nvPicPr>
        <p:blipFill>
          <a:blip r:embed="rId2"/>
          <a:stretch>
            <a:fillRect/>
          </a:stretch>
        </p:blipFill>
        <p:spPr>
          <a:xfrm>
            <a:off x="3629231" y="1696278"/>
            <a:ext cx="6786978" cy="4475922"/>
          </a:xfrm>
          <a:prstGeom prst="rect">
            <a:avLst/>
          </a:prstGeom>
        </p:spPr>
      </p:pic>
    </p:spTree>
    <p:extLst>
      <p:ext uri="{BB962C8B-B14F-4D97-AF65-F5344CB8AC3E}">
        <p14:creationId xmlns:p14="http://schemas.microsoft.com/office/powerpoint/2010/main" val="1879920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1779" y="974873"/>
            <a:ext cx="10541435" cy="2454127"/>
          </a:xfrm>
        </p:spPr>
        <p:txBody>
          <a:bodyPr anchor="t">
            <a:noAutofit/>
          </a:bodyPr>
          <a:lstStyle/>
          <a:p>
            <a:pPr>
              <a:lnSpc>
                <a:spcPct val="150000"/>
              </a:lnSpc>
              <a:buFont typeface="Wingdings" panose="05000000000000000000" pitchFamily="2" charset="2"/>
              <a:buChar char="v"/>
            </a:pPr>
            <a:r>
              <a:rPr lang="fr-FR" sz="3600" b="1" dirty="0">
                <a:latin typeface="Times New Roman" panose="02020603050405020304" pitchFamily="18" charset="0"/>
                <a:cs typeface="Times New Roman" panose="02020603050405020304" pitchFamily="18" charset="0"/>
              </a:rPr>
              <a:t> Formule de Calcul : </a:t>
            </a:r>
          </a:p>
          <a:p>
            <a:pPr marL="0" indent="0">
              <a:lnSpc>
                <a:spcPct val="150000"/>
              </a:lnSpc>
              <a:buNone/>
            </a:pPr>
            <a:r>
              <a:rPr lang="fr-FR" sz="2000" dirty="0">
                <a:latin typeface="Times New Roman" panose="02020603050405020304" pitchFamily="18" charset="0"/>
                <a:cs typeface="Times New Roman" panose="02020603050405020304" pitchFamily="18" charset="0"/>
              </a:rPr>
              <a:t>Vous trouverez ci-dessous les équations utilisées pour calculer l'IMC dans le système international d'unités (SI) et le système coutumier américain (USC) :</a:t>
            </a:r>
          </a:p>
          <a:p>
            <a:pPr marL="0" indent="0">
              <a:lnSpc>
                <a:spcPct val="150000"/>
              </a:lnSpc>
              <a:buNone/>
            </a:pPr>
            <a:endParaRPr lang="fr-FR" sz="1900" dirty="0">
              <a:latin typeface="Times New Roman" panose="02020603050405020304" pitchFamily="18" charset="0"/>
              <a:cs typeface="Times New Roman" panose="02020603050405020304" pitchFamily="18" charset="0"/>
            </a:endParaRPr>
          </a:p>
          <a:p>
            <a:pPr marL="0" indent="0">
              <a:lnSpc>
                <a:spcPct val="150000"/>
              </a:lnSpc>
              <a:buNone/>
            </a:pPr>
            <a:endParaRPr lang="fr-FR" sz="1900" dirty="0">
              <a:latin typeface="Times New Roman" panose="02020603050405020304" pitchFamily="18" charset="0"/>
              <a:cs typeface="Times New Roman" panose="02020603050405020304" pitchFamily="18" charset="0"/>
            </a:endParaRPr>
          </a:p>
          <a:p>
            <a:pPr marL="0" indent="0">
              <a:lnSpc>
                <a:spcPct val="150000"/>
              </a:lnSpc>
              <a:buNone/>
            </a:pPr>
            <a:endParaRPr lang="fr-FR" sz="19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ACCF8E9-6851-4643-B360-A13C28CB20B3}"/>
              </a:ext>
            </a:extLst>
          </p:cNvPr>
          <p:cNvPicPr>
            <a:picLocks noChangeAspect="1"/>
          </p:cNvPicPr>
          <p:nvPr/>
        </p:nvPicPr>
        <p:blipFill>
          <a:blip r:embed="rId2"/>
          <a:stretch>
            <a:fillRect/>
          </a:stretch>
        </p:blipFill>
        <p:spPr>
          <a:xfrm>
            <a:off x="3062065" y="3429000"/>
            <a:ext cx="6454083" cy="2835127"/>
          </a:xfrm>
          <a:prstGeom prst="rect">
            <a:avLst/>
          </a:prstGeom>
          <a:ln>
            <a:noFill/>
          </a:ln>
          <a:effectLst>
            <a:softEdge rad="112500"/>
          </a:effectLst>
        </p:spPr>
      </p:pic>
    </p:spTree>
    <p:extLst>
      <p:ext uri="{BB962C8B-B14F-4D97-AF65-F5344CB8AC3E}">
        <p14:creationId xmlns:p14="http://schemas.microsoft.com/office/powerpoint/2010/main" val="3897914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421A7-3A60-4051-8FCB-116CE3C2B5EC}"/>
              </a:ext>
            </a:extLst>
          </p:cNvPr>
          <p:cNvSpPr>
            <a:spLocks noGrp="1"/>
          </p:cNvSpPr>
          <p:nvPr>
            <p:ph type="title"/>
          </p:nvPr>
        </p:nvSpPr>
        <p:spPr/>
        <p:txBody>
          <a:bodyPr/>
          <a:lstStyle/>
          <a:p>
            <a:pPr marL="571500" indent="-571500" algn="l">
              <a:buFont typeface="Wingdings" panose="05000000000000000000" pitchFamily="2" charset="2"/>
              <a:buChar char="v"/>
            </a:pPr>
            <a:r>
              <a:rPr lang="fr-FR" dirty="0"/>
              <a:t>Tableau de Classification</a:t>
            </a:r>
            <a:br>
              <a:rPr lang="fr-FR" dirty="0"/>
            </a:br>
            <a:endParaRPr lang="fr-TN" dirty="0"/>
          </a:p>
        </p:txBody>
      </p:sp>
      <p:sp>
        <p:nvSpPr>
          <p:cNvPr id="8" name="TextBox 7">
            <a:extLst>
              <a:ext uri="{FF2B5EF4-FFF2-40B4-BE49-F238E27FC236}">
                <a16:creationId xmlns:a16="http://schemas.microsoft.com/office/drawing/2014/main" id="{74824FE2-9B36-4D4D-A9B2-32651DA8A6E1}"/>
              </a:ext>
            </a:extLst>
          </p:cNvPr>
          <p:cNvSpPr txBox="1"/>
          <p:nvPr/>
        </p:nvSpPr>
        <p:spPr>
          <a:xfrm>
            <a:off x="2472070" y="1976734"/>
            <a:ext cx="6092456" cy="523220"/>
          </a:xfrm>
          <a:prstGeom prst="rect">
            <a:avLst/>
          </a:prstGeom>
          <a:noFill/>
        </p:spPr>
        <p:txBody>
          <a:bodyPr wrap="square">
            <a:spAutoFit/>
          </a:bodyPr>
          <a:lstStyle/>
          <a:p>
            <a:r>
              <a:rPr lang="fr-FR" sz="2800" b="1" dirty="0">
                <a:solidFill>
                  <a:srgbClr val="0070C0"/>
                </a:solidFill>
              </a:rPr>
              <a:t>Age &gt; 18 :</a:t>
            </a:r>
            <a:endParaRPr lang="fr-TN" sz="2800" b="1" dirty="0">
              <a:solidFill>
                <a:srgbClr val="0070C0"/>
              </a:solidFill>
            </a:endParaRPr>
          </a:p>
        </p:txBody>
      </p:sp>
      <p:pic>
        <p:nvPicPr>
          <p:cNvPr id="12" name="Picture 11">
            <a:extLst>
              <a:ext uri="{FF2B5EF4-FFF2-40B4-BE49-F238E27FC236}">
                <a16:creationId xmlns:a16="http://schemas.microsoft.com/office/drawing/2014/main" id="{11A38F0A-6700-4901-A1DF-2027EAA6F78B}"/>
              </a:ext>
            </a:extLst>
          </p:cNvPr>
          <p:cNvPicPr>
            <a:picLocks noChangeAspect="1"/>
          </p:cNvPicPr>
          <p:nvPr/>
        </p:nvPicPr>
        <p:blipFill>
          <a:blip r:embed="rId2"/>
          <a:stretch>
            <a:fillRect/>
          </a:stretch>
        </p:blipFill>
        <p:spPr>
          <a:xfrm>
            <a:off x="1484310" y="2728554"/>
            <a:ext cx="4996638" cy="3229691"/>
          </a:xfrm>
          <a:prstGeom prst="rect">
            <a:avLst/>
          </a:prstGeom>
          <a:ln>
            <a:noFill/>
          </a:ln>
          <a:effectLst>
            <a:softEdge rad="112500"/>
          </a:effectLst>
        </p:spPr>
      </p:pic>
      <p:pic>
        <p:nvPicPr>
          <p:cNvPr id="14" name="Picture 13">
            <a:extLst>
              <a:ext uri="{FF2B5EF4-FFF2-40B4-BE49-F238E27FC236}">
                <a16:creationId xmlns:a16="http://schemas.microsoft.com/office/drawing/2014/main" id="{5EE873B2-BA75-4827-98A4-D0D14A58A24F}"/>
              </a:ext>
            </a:extLst>
          </p:cNvPr>
          <p:cNvPicPr>
            <a:picLocks noChangeAspect="1"/>
          </p:cNvPicPr>
          <p:nvPr/>
        </p:nvPicPr>
        <p:blipFill>
          <a:blip r:embed="rId3"/>
          <a:stretch>
            <a:fillRect/>
          </a:stretch>
        </p:blipFill>
        <p:spPr>
          <a:xfrm>
            <a:off x="7145079" y="3180908"/>
            <a:ext cx="3562611" cy="2477387"/>
          </a:xfrm>
          <a:prstGeom prst="rect">
            <a:avLst/>
          </a:prstGeom>
          <a:ln>
            <a:noFill/>
          </a:ln>
          <a:effectLst>
            <a:softEdge rad="112500"/>
          </a:effectLst>
        </p:spPr>
      </p:pic>
      <p:sp>
        <p:nvSpPr>
          <p:cNvPr id="16" name="TextBox 15">
            <a:extLst>
              <a:ext uri="{FF2B5EF4-FFF2-40B4-BE49-F238E27FC236}">
                <a16:creationId xmlns:a16="http://schemas.microsoft.com/office/drawing/2014/main" id="{381AF0E9-6339-42ED-B83E-9D2F10FFFF8F}"/>
              </a:ext>
            </a:extLst>
          </p:cNvPr>
          <p:cNvSpPr txBox="1"/>
          <p:nvPr/>
        </p:nvSpPr>
        <p:spPr>
          <a:xfrm>
            <a:off x="8075428" y="2029479"/>
            <a:ext cx="6092456" cy="523220"/>
          </a:xfrm>
          <a:prstGeom prst="rect">
            <a:avLst/>
          </a:prstGeom>
          <a:noFill/>
        </p:spPr>
        <p:txBody>
          <a:bodyPr wrap="square">
            <a:spAutoFit/>
          </a:bodyPr>
          <a:lstStyle/>
          <a:p>
            <a:r>
              <a:rPr lang="fr-FR" sz="2800" b="1" dirty="0">
                <a:solidFill>
                  <a:srgbClr val="0070C0"/>
                </a:solidFill>
              </a:rPr>
              <a:t>Age &lt; 18 :</a:t>
            </a:r>
            <a:endParaRPr lang="fr-TN" sz="2800" b="1" dirty="0">
              <a:solidFill>
                <a:srgbClr val="0070C0"/>
              </a:solidFill>
            </a:endParaRPr>
          </a:p>
        </p:txBody>
      </p:sp>
    </p:spTree>
    <p:extLst>
      <p:ext uri="{BB962C8B-B14F-4D97-AF65-F5344CB8AC3E}">
        <p14:creationId xmlns:p14="http://schemas.microsoft.com/office/powerpoint/2010/main" val="4064144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7B95-E0C3-4144-85FF-6EE2E78E69B1}"/>
              </a:ext>
            </a:extLst>
          </p:cNvPr>
          <p:cNvSpPr>
            <a:spLocks noGrp="1"/>
          </p:cNvSpPr>
          <p:nvPr>
            <p:ph type="title"/>
          </p:nvPr>
        </p:nvSpPr>
        <p:spPr>
          <a:xfrm>
            <a:off x="1484311" y="423082"/>
            <a:ext cx="10018713" cy="1381765"/>
          </a:xfrm>
        </p:spPr>
        <p:txBody>
          <a:bodyPr/>
          <a:lstStyle/>
          <a:p>
            <a:r>
              <a:rPr lang="fr-FR" sz="4400" b="1" u="sng" dirty="0">
                <a:solidFill>
                  <a:srgbClr val="0070C0"/>
                </a:solidFill>
                <a:latin typeface="Times New Roman" panose="02020603050405020304" pitchFamily="18" charset="0"/>
                <a:cs typeface="Times New Roman" panose="02020603050405020304" pitchFamily="18" charset="0"/>
              </a:rPr>
              <a:t>Réalisation de Classes</a:t>
            </a:r>
            <a:endParaRPr lang="fr-TN" b="1" u="sng"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8CD6F3C-CD6C-4D84-AE35-99EC654868C5}"/>
              </a:ext>
            </a:extLst>
          </p:cNvPr>
          <p:cNvSpPr>
            <a:spLocks noGrp="1"/>
          </p:cNvSpPr>
          <p:nvPr>
            <p:ph idx="1"/>
          </p:nvPr>
        </p:nvSpPr>
        <p:spPr>
          <a:xfrm>
            <a:off x="1388775" y="1624084"/>
            <a:ext cx="10239117" cy="4810834"/>
          </a:xfrm>
        </p:spPr>
        <p:txBody>
          <a:bodyPr>
            <a:normAutofit/>
          </a:bodyPr>
          <a:lstStyle/>
          <a:p>
            <a:r>
              <a:rPr lang="fr-FR" dirty="0"/>
              <a:t>MainActivity: qui initialise les valeurs de masse, âge et poids et calcule la valeur de ICM et qui fait la navigation à l’interface de « bmiActivity »</a:t>
            </a:r>
          </a:p>
          <a:p>
            <a:r>
              <a:rPr lang="fr-FR" dirty="0"/>
              <a:t>bmiActivity: qui affiche le résultat de le calcul avec le type de icm et qui fait retour à l’activité main avec le bouton « Recalculer votre ICM »</a:t>
            </a:r>
          </a:p>
          <a:p>
            <a:r>
              <a:rPr lang="fr-FR" dirty="0"/>
              <a:t>Splash: est un élément de  contrôle graphique </a:t>
            </a:r>
          </a:p>
          <a:p>
            <a:pPr marL="0" indent="0">
              <a:buNone/>
            </a:pPr>
            <a:r>
              <a:rPr lang="fr-FR" dirty="0"/>
              <a:t>constitué d’une fenêtre contenant une image </a:t>
            </a:r>
          </a:p>
          <a:p>
            <a:pPr marL="0" indent="0">
              <a:buNone/>
            </a:pPr>
            <a:r>
              <a:rPr lang="fr-FR" dirty="0"/>
              <a:t>ou un logo qui apparaitre lors de lancement </a:t>
            </a:r>
          </a:p>
          <a:p>
            <a:pPr marL="0" indent="0">
              <a:buNone/>
            </a:pPr>
            <a:r>
              <a:rPr lang="fr-FR" dirty="0"/>
              <a:t>d’un programme ,</a:t>
            </a:r>
            <a:endParaRPr lang="fr-TN" dirty="0"/>
          </a:p>
        </p:txBody>
      </p:sp>
      <p:pic>
        <p:nvPicPr>
          <p:cNvPr id="4" name="Content Placeholder 4">
            <a:extLst>
              <a:ext uri="{FF2B5EF4-FFF2-40B4-BE49-F238E27FC236}">
                <a16:creationId xmlns:a16="http://schemas.microsoft.com/office/drawing/2014/main" id="{8A5331EE-94FD-41EF-824B-A7E562A4650D}"/>
              </a:ext>
            </a:extLst>
          </p:cNvPr>
          <p:cNvPicPr>
            <a:picLocks noChangeAspect="1"/>
          </p:cNvPicPr>
          <p:nvPr/>
        </p:nvPicPr>
        <p:blipFill>
          <a:blip r:embed="rId2"/>
          <a:stretch>
            <a:fillRect/>
          </a:stretch>
        </p:blipFill>
        <p:spPr>
          <a:xfrm rot="21374295">
            <a:off x="8425710" y="3812682"/>
            <a:ext cx="3402337" cy="288570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9335108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458</TotalTime>
  <Words>303</Words>
  <Application>Microsoft Office PowerPoint</Application>
  <PresentationFormat>Widescreen</PresentationFormat>
  <Paragraphs>40</Paragraphs>
  <Slides>12</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-apple-system</vt:lpstr>
      <vt:lpstr>Arial</vt:lpstr>
      <vt:lpstr>Arial</vt:lpstr>
      <vt:lpstr>Corbel</vt:lpstr>
      <vt:lpstr>Lato</vt:lpstr>
      <vt:lpstr>Times New Roman</vt:lpstr>
      <vt:lpstr>Wingdings</vt:lpstr>
      <vt:lpstr>Parallax</vt:lpstr>
      <vt:lpstr>Mini Projet Android Calculateur de IMC</vt:lpstr>
      <vt:lpstr>Plan:</vt:lpstr>
      <vt:lpstr>PowerPoint Presentation</vt:lpstr>
      <vt:lpstr>PowerPoint Presentation</vt:lpstr>
      <vt:lpstr>Diagramme de classe : </vt:lpstr>
      <vt:lpstr>Diagramme de cas d’utilisation :  </vt:lpstr>
      <vt:lpstr>PowerPoint Presentation</vt:lpstr>
      <vt:lpstr>Tableau de Classification </vt:lpstr>
      <vt:lpstr>Réalisation de Classes</vt:lpstr>
      <vt:lpstr> Interfaces </vt:lpstr>
      <vt:lpstr> Résultat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protocoles de communication pour les caméra</dc:title>
  <dc:creator>Achref Ben omrane</dc:creator>
  <cp:lastModifiedBy>TNT Ghazi</cp:lastModifiedBy>
  <cp:revision>13</cp:revision>
  <dcterms:created xsi:type="dcterms:W3CDTF">2020-12-07T08:51:43Z</dcterms:created>
  <dcterms:modified xsi:type="dcterms:W3CDTF">2021-12-06T21:51:58Z</dcterms:modified>
</cp:coreProperties>
</file>